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5" r:id="rId9"/>
    <p:sldId id="268" r:id="rId10"/>
    <p:sldId id="269" r:id="rId11"/>
    <p:sldId id="270" r:id="rId12"/>
    <p:sldId id="271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F74B"/>
    <a:srgbClr val="F24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77EE-60E3-4501-9F6B-6B4DCEDFD8E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543F0-6134-4957-8571-6EED5EBA7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9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43F0-6134-4957-8571-6EED5EBA779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5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43F0-6134-4957-8571-6EED5EBA77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8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A130-5BAD-49AF-943D-1CC08696E43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66F2-3437-47AD-910D-CD81D9EB9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08" y="260648"/>
            <a:ext cx="8784976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36450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     </a:t>
            </a:r>
            <a:r>
              <a:rPr lang="ru-RU" dirty="0" smtClean="0"/>
              <a:t>Подготовил: воспитатель </a:t>
            </a:r>
            <a:r>
              <a:rPr lang="ru-RU" dirty="0" smtClean="0"/>
              <a:t>Бухарова Е.В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348880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/>
              <a:t>Познавательно-творческий проект</a:t>
            </a:r>
          </a:p>
          <a:p>
            <a:pPr algn="ctr"/>
            <a:r>
              <a:rPr lang="ru-RU" sz="3000" b="1" i="1" dirty="0"/>
              <a:t>в  старшей группе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«23 февраля - День Защитника Отечества»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5976"/>
            <a:ext cx="8572560" cy="6143669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692696"/>
            <a:ext cx="7772400" cy="15001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2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7030A0"/>
                </a:solidFill>
              </a:rPr>
              <a:t>           Самостоятельная </a:t>
            </a:r>
            <a:r>
              <a:rPr lang="ru-RU" sz="2600" b="1" i="1" dirty="0">
                <a:solidFill>
                  <a:srgbClr val="7030A0"/>
                </a:solidFill>
              </a:rPr>
              <a:t>изо деятельность.</a:t>
            </a:r>
            <a:br>
              <a:rPr lang="ru-RU" sz="2600" b="1" i="1" dirty="0">
                <a:solidFill>
                  <a:srgbClr val="7030A0"/>
                </a:solidFill>
              </a:rPr>
            </a:br>
            <a:endParaRPr lang="ru-RU" sz="26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02" y="1374289"/>
            <a:ext cx="3230627" cy="43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7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5974"/>
            <a:ext cx="8568952" cy="6143669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692696"/>
            <a:ext cx="7772400" cy="15001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11" y="694350"/>
            <a:ext cx="4085186" cy="54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3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5974"/>
            <a:ext cx="8568952" cy="6143669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692696"/>
            <a:ext cx="7772400" cy="1500187"/>
          </a:xfrm>
        </p:spPr>
        <p:txBody>
          <a:bodyPr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2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7030A0"/>
                </a:solidFill>
              </a:rPr>
              <a:t>               Фотовыставка </a:t>
            </a:r>
            <a:r>
              <a:rPr lang="ru-RU" sz="2600" b="1" i="1" dirty="0">
                <a:solidFill>
                  <a:srgbClr val="7030A0"/>
                </a:solidFill>
              </a:rPr>
              <a:t>« На страже мира».</a:t>
            </a:r>
            <a:br>
              <a:rPr lang="ru-RU" sz="2600" b="1" i="1" dirty="0">
                <a:solidFill>
                  <a:srgbClr val="7030A0"/>
                </a:solidFill>
              </a:rPr>
            </a:br>
            <a:endParaRPr lang="ru-RU" sz="26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82988"/>
            <a:ext cx="7822107" cy="45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5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81080" cy="6431701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692696"/>
            <a:ext cx="7558608" cy="15001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                     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48681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/>
              <a:t>3 этап. Заключительный</a:t>
            </a:r>
            <a:r>
              <a:rPr lang="ru-RU" dirty="0" smtClean="0"/>
              <a:t>.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Итоговое мероприятие: военно-спортивный  праздник «День защитника Отечества».  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        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96" y="1749010"/>
            <a:ext cx="5452824" cy="40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0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572560" cy="61436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6864" cy="1584176"/>
          </a:xfrm>
        </p:spPr>
        <p:txBody>
          <a:bodyPr>
            <a:normAutofit/>
          </a:bodyPr>
          <a:lstStyle/>
          <a:p>
            <a:pPr algn="r"/>
            <a:r>
              <a:rPr lang="ru-RU" sz="3000" b="1" i="1" dirty="0" smtClean="0">
                <a:solidFill>
                  <a:srgbClr val="7030A0"/>
                </a:solidFill>
              </a:rPr>
              <a:t>В результате работы над  проектом:</a:t>
            </a:r>
            <a:endParaRPr lang="ru-RU" sz="3000" b="1" i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1484784"/>
            <a:ext cx="7025434" cy="4392488"/>
          </a:xfrm>
          <a:ln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/>
          <a:p>
            <a:pPr marL="493776" indent="-457200" algn="l"/>
            <a:r>
              <a:rPr lang="ru-RU" sz="2400" b="1" i="1" u="sng" dirty="0" smtClean="0">
                <a:solidFill>
                  <a:srgbClr val="002060"/>
                </a:solidFill>
              </a:rPr>
              <a:t>У детей:</a:t>
            </a:r>
          </a:p>
          <a:p>
            <a:pPr marL="493776" indent="-457200" algn="l"/>
            <a:r>
              <a:rPr lang="ru-RU" sz="2200" dirty="0" smtClean="0">
                <a:solidFill>
                  <a:schemeClr val="tx1"/>
                </a:solidFill>
              </a:rPr>
              <a:t>1. Сформировалось умение поддерживать беседу о военных профессиях, родах войск, военной технике; повысился интерес к армии и  проявление уважения к защитникам  Отечества; </a:t>
            </a:r>
          </a:p>
          <a:p>
            <a:pPr marL="493776" indent="-457200" algn="l"/>
            <a:r>
              <a:rPr lang="ru-RU" sz="2200" dirty="0" smtClean="0">
                <a:solidFill>
                  <a:schemeClr val="tx1"/>
                </a:solidFill>
              </a:rPr>
              <a:t>2. Повысилось стремление отражать свои знания, впечатления, мысли и чувства в играх, в исполнении песен, в чтении стихов; к совершенствованию физических качеств, к укреплению здоровья. </a:t>
            </a:r>
          </a:p>
          <a:p>
            <a:pPr marL="493776" indent="-457200" algn="l"/>
            <a:r>
              <a:rPr lang="ru-RU" sz="2200" dirty="0" smtClean="0">
                <a:solidFill>
                  <a:schemeClr val="tx1"/>
                </a:solidFill>
              </a:rPr>
              <a:t>3.Сформировалось умение высказывать свою точку зрения; поддерживать  активность и доброжелательность со взрослыми и детьми.</a:t>
            </a:r>
          </a:p>
          <a:p>
            <a:pPr marL="493776" indent="-457200" algn="l"/>
            <a:r>
              <a:rPr lang="ru-RU" sz="2400" b="1" i="1" u="sng" dirty="0" smtClean="0">
                <a:solidFill>
                  <a:srgbClr val="002060"/>
                </a:solidFill>
              </a:rPr>
              <a:t>У взрослых:</a:t>
            </a:r>
          </a:p>
          <a:p>
            <a:pPr marL="493776" indent="-457200" algn="l"/>
            <a:r>
              <a:rPr lang="ru-RU" sz="2200" dirty="0" smtClean="0">
                <a:solidFill>
                  <a:schemeClr val="tx1"/>
                </a:solidFill>
              </a:rPr>
              <a:t>4. Повышение заинтересованности  в формировании чувства патриотизма у детей и творческого потенциала;</a:t>
            </a:r>
          </a:p>
          <a:p>
            <a:pPr marL="493776" indent="-457200" algn="l"/>
            <a:r>
              <a:rPr lang="ru-RU" sz="2200" dirty="0" smtClean="0">
                <a:solidFill>
                  <a:schemeClr val="tx1"/>
                </a:solidFill>
              </a:rPr>
              <a:t>5. Активное и плодотворное взаимодействие семьи и ДОУ.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8712968" cy="6359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42" y="90872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cap="small" dirty="0" smtClean="0">
                <a:solidFill>
                  <a:srgbClr val="FF0000"/>
                </a:solidFill>
                <a:latin typeface="Century Schoolbook"/>
                <a:ea typeface="+mj-ea"/>
                <a:cs typeface="+mj-cs"/>
              </a:rPr>
              <a:t>                             </a:t>
            </a:r>
            <a:r>
              <a:rPr lang="ru-RU" sz="2000" b="1" cap="small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Паспорт проекта.</a:t>
            </a:r>
            <a:r>
              <a:rPr lang="ru-RU" sz="2000" b="1" i="1" cap="sm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b="1" i="1" cap="small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cap="small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Вид проекта:  </a:t>
            </a:r>
            <a:r>
              <a:rPr lang="ru-RU" sz="2000" cap="small" dirty="0" smtClean="0">
                <a:latin typeface="Arial" pitchFamily="34" charset="0"/>
                <a:ea typeface="+mj-ea"/>
                <a:cs typeface="Arial" pitchFamily="34" charset="0"/>
              </a:rPr>
              <a:t>познавательно – творческий</a:t>
            </a:r>
          </a:p>
          <a:p>
            <a:pPr>
              <a:buNone/>
            </a:pPr>
            <a: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cap="small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Сроки реализации:  </a:t>
            </a:r>
            <a:r>
              <a:rPr lang="ru-RU" sz="2000" cap="small" dirty="0" smtClean="0">
                <a:latin typeface="Arial" pitchFamily="34" charset="0"/>
                <a:ea typeface="+mj-ea"/>
                <a:cs typeface="Arial" pitchFamily="34" charset="0"/>
              </a:rPr>
              <a:t>краткосрочный (15.02-22.02).</a:t>
            </a:r>
            <a: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cap="small" dirty="0">
                <a:solidFill>
                  <a:srgbClr val="FE863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cap="small" dirty="0">
                <a:solidFill>
                  <a:srgbClr val="FE863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cap="small" dirty="0">
                <a:solidFill>
                  <a:srgbClr val="FE863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cap="small" dirty="0">
                <a:solidFill>
                  <a:srgbClr val="FE863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cap="small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Участники </a:t>
            </a:r>
            <a:r>
              <a:rPr lang="ru-RU" sz="2000" b="1" cap="small" dirty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проекта:  </a:t>
            </a:r>
            <a:r>
              <a:rPr lang="ru-RU" sz="2000" cap="small" dirty="0" smtClean="0">
                <a:latin typeface="Arial" pitchFamily="34" charset="0"/>
                <a:ea typeface="+mj-ea"/>
                <a:cs typeface="Arial" pitchFamily="34" charset="0"/>
              </a:rPr>
              <a:t>педагоги </a:t>
            </a:r>
            <a: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  <a:t>группы, дети старшего </a:t>
            </a:r>
            <a:r>
              <a:rPr lang="ru-RU" sz="2000" cap="small" dirty="0" smtClean="0">
                <a:latin typeface="Arial" pitchFamily="34" charset="0"/>
                <a:ea typeface="+mj-ea"/>
                <a:cs typeface="Arial" pitchFamily="34" charset="0"/>
              </a:rPr>
              <a:t>  дошкольного возраста, родители  </a:t>
            </a:r>
            <a: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  <a:t>воспитанников.</a:t>
            </a:r>
            <a:br>
              <a:rPr lang="ru-RU" sz="2000" cap="small" dirty="0">
                <a:latin typeface="Arial" pitchFamily="34" charset="0"/>
                <a:ea typeface="+mj-ea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712968" cy="62401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43890" cy="2286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   Проблема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  <a:r>
              <a:rPr lang="ru-RU" sz="2200" dirty="0" smtClean="0"/>
              <a:t>недостаточный уровень знаний о Российской армии, формирование у детей гендерной принадлежности, патриотизма, любви к своей Родине.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99174"/>
            <a:ext cx="7929618" cy="34172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7030A0"/>
                </a:solidFill>
              </a:rPr>
              <a:t>Актуальность проекта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  <a:r>
              <a:rPr lang="ru-RU" sz="2200" dirty="0" smtClean="0"/>
              <a:t>стала заметна утрата нашим обществом  традиционного российского патриотического сознания. Ведь формирование отношения к стране и государству, где живёт сам человек, к её истории начинается с детства.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3584" y="1412776"/>
            <a:ext cx="8043890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Цель</a:t>
            </a:r>
            <a:r>
              <a:rPr lang="ru-RU" sz="2400" dirty="0" smtClean="0">
                <a:solidFill>
                  <a:srgbClr val="7030A0"/>
                </a:solidFill>
              </a:rPr>
              <a:t>:  </a:t>
            </a:r>
            <a:r>
              <a:rPr lang="ru-RU" sz="2200" dirty="0" smtClean="0"/>
              <a:t>-формирование чувства патриотизма у детей старшего дошкольного возраста.</a:t>
            </a:r>
          </a:p>
          <a:p>
            <a:pPr algn="l"/>
            <a:r>
              <a:rPr lang="ru-RU" sz="2200" dirty="0" smtClean="0"/>
              <a:t>             - </a:t>
            </a:r>
            <a:r>
              <a:rPr lang="ru-RU" sz="2200" dirty="0"/>
              <a:t>п</a:t>
            </a:r>
            <a:r>
              <a:rPr lang="ru-RU" sz="2200" dirty="0" smtClean="0"/>
              <a:t>риобщение родителей к участию в жизни детского сада 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Задачи проекта:</a:t>
            </a:r>
            <a:endParaRPr lang="ru-RU" sz="2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92941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>
                <a:solidFill>
                  <a:srgbClr val="7030A0"/>
                </a:solidFill>
              </a:rPr>
              <a:t> </a:t>
            </a:r>
            <a:r>
              <a:rPr lang="ru-RU" sz="2300" b="1" dirty="0" smtClean="0">
                <a:solidFill>
                  <a:srgbClr val="7030A0"/>
                </a:solidFill>
              </a:rPr>
              <a:t>- расширить </a:t>
            </a:r>
            <a:r>
              <a:rPr lang="ru-RU" sz="2200" dirty="0"/>
              <a:t>знания </a:t>
            </a:r>
            <a:r>
              <a:rPr lang="ru-RU" sz="2200" dirty="0" smtClean="0"/>
              <a:t>детей </a:t>
            </a:r>
            <a:r>
              <a:rPr lang="ru-RU" sz="2200" dirty="0"/>
              <a:t>о Российской </a:t>
            </a:r>
            <a:r>
              <a:rPr lang="ru-RU" sz="2200" dirty="0" smtClean="0"/>
              <a:t>армии ; уточнить </a:t>
            </a:r>
            <a:r>
              <a:rPr lang="ru-RU" sz="2200" dirty="0"/>
              <a:t>их представления о родах </a:t>
            </a:r>
            <a:r>
              <a:rPr lang="ru-RU" sz="2200" dirty="0" smtClean="0"/>
              <a:t>войск; закрепить знания о военных профессиях, о военной технике. </a:t>
            </a:r>
            <a:endParaRPr lang="ru-RU" sz="2200" dirty="0"/>
          </a:p>
          <a:p>
            <a:pPr>
              <a:buNone/>
            </a:pPr>
            <a:r>
              <a:rPr lang="ru-RU" sz="2300" b="1" dirty="0" smtClean="0">
                <a:solidFill>
                  <a:srgbClr val="7030A0"/>
                </a:solidFill>
              </a:rPr>
              <a:t> - </a:t>
            </a:r>
            <a:r>
              <a:rPr lang="ru-RU" sz="2300" b="1" dirty="0">
                <a:solidFill>
                  <a:srgbClr val="7030A0"/>
                </a:solidFill>
              </a:rPr>
              <a:t>развивать </a:t>
            </a:r>
            <a:r>
              <a:rPr lang="ru-RU" sz="2200" dirty="0"/>
              <a:t>у детей познавательную активность,  творческие способности;</a:t>
            </a:r>
          </a:p>
          <a:p>
            <a:pPr>
              <a:buNone/>
            </a:pPr>
            <a:r>
              <a:rPr lang="ru-RU" sz="2300" b="1" dirty="0" smtClean="0"/>
              <a:t> </a:t>
            </a:r>
            <a:r>
              <a:rPr lang="ru-RU" sz="2300" b="1" dirty="0" smtClean="0">
                <a:solidFill>
                  <a:srgbClr val="7030A0"/>
                </a:solidFill>
              </a:rPr>
              <a:t>- </a:t>
            </a:r>
            <a:r>
              <a:rPr lang="ru-RU" sz="2300" b="1" dirty="0">
                <a:solidFill>
                  <a:srgbClr val="7030A0"/>
                </a:solidFill>
              </a:rPr>
              <a:t>продолжать воспитывать </a:t>
            </a:r>
            <a:r>
              <a:rPr lang="ru-RU" sz="2200" dirty="0"/>
              <a:t>у детей патриотические чувства к Родине, гордость за нашу </a:t>
            </a:r>
            <a:r>
              <a:rPr lang="ru-RU" sz="2200" dirty="0" smtClean="0"/>
              <a:t> историю</a:t>
            </a:r>
            <a:r>
              <a:rPr lang="ru-RU" sz="2200" dirty="0"/>
              <a:t>;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smtClean="0">
                <a:solidFill>
                  <a:srgbClr val="7030A0"/>
                </a:solidFill>
              </a:rPr>
              <a:t>- </a:t>
            </a:r>
            <a:r>
              <a:rPr lang="ru-RU" sz="2300" b="1" dirty="0">
                <a:solidFill>
                  <a:srgbClr val="7030A0"/>
                </a:solidFill>
              </a:rPr>
              <a:t>развивать </a:t>
            </a:r>
            <a:r>
              <a:rPr lang="ru-RU" sz="2200" dirty="0"/>
              <a:t>и обогащать речь детей;</a:t>
            </a:r>
          </a:p>
          <a:p>
            <a:pPr>
              <a:buNone/>
            </a:pPr>
            <a:r>
              <a:rPr lang="ru-RU" sz="2300" dirty="0" smtClean="0"/>
              <a:t> </a:t>
            </a:r>
            <a:r>
              <a:rPr lang="ru-RU" sz="2300" b="1" dirty="0" smtClean="0">
                <a:solidFill>
                  <a:srgbClr val="7030A0"/>
                </a:solidFill>
              </a:rPr>
              <a:t>- привлечь </a:t>
            </a:r>
            <a:r>
              <a:rPr lang="ru-RU" sz="2200" dirty="0" smtClean="0"/>
              <a:t>родителей </a:t>
            </a:r>
            <a:r>
              <a:rPr lang="ru-RU" sz="2200" dirty="0"/>
              <a:t>к патриотическому воспитанию детей </a:t>
            </a:r>
            <a:r>
              <a:rPr lang="ru-RU" sz="2200" dirty="0" smtClean="0"/>
              <a:t>в семье, к совместному творчеству и участию в проекте.</a:t>
            </a:r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9"/>
            <a:ext cx="8712968" cy="6336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+mn-lt"/>
                <a:ea typeface="Calibri" pitchFamily="34" charset="0"/>
                <a:cs typeface="Times New Roman" pitchFamily="18" charset="0"/>
              </a:rPr>
              <a:t>Ожидаемый результат:</a:t>
            </a:r>
            <a:br>
              <a:rPr lang="ru-RU" sz="2600" b="1" dirty="0" smtClean="0">
                <a:solidFill>
                  <a:srgbClr val="7030A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692" y="1556792"/>
            <a:ext cx="8229600" cy="456937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/>
              <a:t>п</a:t>
            </a:r>
            <a:r>
              <a:rPr lang="ru-RU" sz="2200" dirty="0" smtClean="0"/>
              <a:t>овышение знаний у детей о Российской армии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 smtClean="0"/>
              <a:t>проявление у детей интереса к армии, уважение к защитникам Отечества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/>
              <a:t>с</a:t>
            </a:r>
            <a:r>
              <a:rPr lang="ru-RU" sz="2200" dirty="0" smtClean="0"/>
              <a:t>тремление у детей к совершенствованию физических качеств, к укреплению здоровья.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/>
              <a:t>с</a:t>
            </a:r>
            <a:r>
              <a:rPr lang="ru-RU" sz="2200" dirty="0" smtClean="0"/>
              <a:t>тремлений детей отражать свои знания, впечатления, мысли, и чувства в играх, песнях, чтении стихов.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/>
              <a:t>п</a:t>
            </a:r>
            <a:r>
              <a:rPr lang="ru-RU" sz="2200" dirty="0" smtClean="0"/>
              <a:t>овышение заинтересованности у родителей в формировании чувства патриотизма у детей.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784976" cy="6408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E8637">
                    <a:lumMod val="75000"/>
                  </a:srgbClr>
                </a:solidFill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700" b="1" dirty="0" smtClean="0">
                <a:latin typeface="+mn-lt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700" b="1" dirty="0">
                <a:latin typeface="+mn-lt"/>
                <a:ea typeface="Calibri" pitchFamily="34" charset="0"/>
                <a:cs typeface="Times New Roman" pitchFamily="18" charset="0"/>
              </a:rPr>
              <a:t>этап.  </a:t>
            </a:r>
            <a:r>
              <a:rPr lang="ru-RU" sz="2700" b="1" dirty="0" smtClean="0">
                <a:latin typeface="+mn-lt"/>
                <a:ea typeface="Calibri" pitchFamily="34" charset="0"/>
                <a:cs typeface="Times New Roman" pitchFamily="18" charset="0"/>
              </a:rPr>
              <a:t>Основной.                                                                </a:t>
            </a:r>
            <a:r>
              <a:rPr lang="ru-RU" sz="1800" b="1" dirty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latin typeface="+mn-lt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700" b="1" i="1" dirty="0" smtClean="0">
                <a:solidFill>
                  <a:srgbClr val="7030A0"/>
                </a:solidFill>
                <a:latin typeface="+mn-lt"/>
                <a:ea typeface="Calibri" pitchFamily="34" charset="0"/>
                <a:cs typeface="Times New Roman" pitchFamily="18" charset="0"/>
              </a:rPr>
              <a:t> НОД: на тему «Российская</a:t>
            </a:r>
            <a:r>
              <a:rPr lang="ru-RU" sz="2700" b="1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7030A0"/>
                </a:solidFill>
                <a:latin typeface="+mn-lt"/>
                <a:ea typeface="Calibri" pitchFamily="34" charset="0"/>
                <a:cs typeface="Times New Roman" pitchFamily="18" charset="0"/>
              </a:rPr>
              <a:t>армия» </a:t>
            </a:r>
            <a:r>
              <a:rPr lang="ru-RU" sz="27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6134236" cy="39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315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548680"/>
            <a:ext cx="6768752" cy="100811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НОД: художественное творчество. Лепка на тему «Танк»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3165816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72560" cy="6143669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692697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НОД: художественное творчество. Аппликация на тему «Открытка для папы»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49" y="1554322"/>
            <a:ext cx="5964917" cy="37003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059" y="345976"/>
            <a:ext cx="8572560" cy="6143669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09387" y="548680"/>
            <a:ext cx="7772400" cy="1017404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Сюжетно-ролевая игра: « Мы – будущие защитники Отечества»</a:t>
            </a:r>
            <a:br>
              <a:rPr lang="ru-RU" sz="6000" b="1" i="1" dirty="0" smtClean="0">
                <a:solidFill>
                  <a:srgbClr val="7030A0"/>
                </a:solidFill>
              </a:rPr>
            </a:br>
            <a:endParaRPr lang="ru-RU" sz="6000" b="1" i="1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76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430</Words>
  <Application>Microsoft Office PowerPoint</Application>
  <PresentationFormat>Экран (4:3)</PresentationFormat>
  <Paragraphs>52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</vt:lpstr>
      <vt:lpstr>   Проблема: недостаточный уровень знаний о Российской армии, формирование у детей гендерной принадлежности, патриотизма, любви к своей Родине.</vt:lpstr>
      <vt:lpstr>Задачи проекта:</vt:lpstr>
      <vt:lpstr>    Ожидаемый результат:    </vt:lpstr>
      <vt:lpstr>        2 этап.  Основной.                                                                         НОД: на тему «Российская армия»   </vt:lpstr>
      <vt:lpstr>НОД: художественное творчество. Лепка на тему «Танк»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результате работы над  проектом: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февраля.День Защитника Отечества.</dc:title>
  <dc:creator>DNA7 X86</dc:creator>
  <cp:lastModifiedBy>User</cp:lastModifiedBy>
  <cp:revision>82</cp:revision>
  <dcterms:created xsi:type="dcterms:W3CDTF">2013-04-23T18:15:24Z</dcterms:created>
  <dcterms:modified xsi:type="dcterms:W3CDTF">2022-01-20T12:05:07Z</dcterms:modified>
</cp:coreProperties>
</file>